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68114-2A0D-4FAB-BF58-E99AD34AFF6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E5F5BF-FF43-4A40-9C2F-93504FA59B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8C8AA54-BA51-4B63-80A6-B30221BBEC14}"/>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5" name="Espace réservé du pied de page 4">
            <a:extLst>
              <a:ext uri="{FF2B5EF4-FFF2-40B4-BE49-F238E27FC236}">
                <a16:creationId xmlns:a16="http://schemas.microsoft.com/office/drawing/2014/main" id="{A890241D-4AB5-4103-ADFF-02ED46970B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52521A-9218-437D-AACF-D64BE2C4F618}"/>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103756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4D98D-E01C-4CBD-9B92-A06E5F88FCC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53692DD-4259-422F-BF43-778D0001F9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A52672-E9F9-4062-B1EA-A3D8F3A9F313}"/>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5" name="Espace réservé du pied de page 4">
            <a:extLst>
              <a:ext uri="{FF2B5EF4-FFF2-40B4-BE49-F238E27FC236}">
                <a16:creationId xmlns:a16="http://schemas.microsoft.com/office/drawing/2014/main" id="{607D095A-3C2A-4343-8933-47A2B84D52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9DE9D2-66ED-41EF-9AB1-5D98984CB5E1}"/>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92352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9613BAC-1E9B-46E9-88D4-214B7FD3192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932E42C-0F1D-4B48-B398-A699F9A4290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EE3342-4CBE-4F34-B317-B7047FABF9D7}"/>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5" name="Espace réservé du pied de page 4">
            <a:extLst>
              <a:ext uri="{FF2B5EF4-FFF2-40B4-BE49-F238E27FC236}">
                <a16:creationId xmlns:a16="http://schemas.microsoft.com/office/drawing/2014/main" id="{31900267-6AF9-496A-874D-385B04CE03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274577-89B1-41E0-96B6-4AE7C7511EC1}"/>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19150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42C3F-CD4F-4F08-ACC4-314BC8A6CB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644BAD-4722-4893-9328-1BA498B5ED1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669673-5488-4565-B18B-7556F4D3D797}"/>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5" name="Espace réservé du pied de page 4">
            <a:extLst>
              <a:ext uri="{FF2B5EF4-FFF2-40B4-BE49-F238E27FC236}">
                <a16:creationId xmlns:a16="http://schemas.microsoft.com/office/drawing/2014/main" id="{004FF323-FB26-4D5C-B838-F8772F7025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0D7403-3ECA-46FD-BF21-BA645DBB9D36}"/>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56128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E449A-1183-41EF-B336-ACDF1ABD3F7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8C4AF24-45F7-41D2-8120-2C7398FBE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B38237A-6CCC-4F90-A707-A7663F805C04}"/>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5" name="Espace réservé du pied de page 4">
            <a:extLst>
              <a:ext uri="{FF2B5EF4-FFF2-40B4-BE49-F238E27FC236}">
                <a16:creationId xmlns:a16="http://schemas.microsoft.com/office/drawing/2014/main" id="{2454858F-2E04-4786-8590-563307EC36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34E1BD-8A9B-4947-80BA-439F056C3A17}"/>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335492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5826BB-237D-4611-9497-F428F1069B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3928F5-8CD7-4539-A1B4-75EBD0A4F80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850AA06-1EB4-4A05-8DB0-EDA1AEBC8A3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68CFB1C-D515-4DA2-AA81-5AF91F8CF0F3}"/>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6" name="Espace réservé du pied de page 5">
            <a:extLst>
              <a:ext uri="{FF2B5EF4-FFF2-40B4-BE49-F238E27FC236}">
                <a16:creationId xmlns:a16="http://schemas.microsoft.com/office/drawing/2014/main" id="{5E984B4C-6981-45B4-9496-0D0CAA298B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4A54CA3-B64E-4BB1-B2CD-E03033CC09DB}"/>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21241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091EE-4C74-4B84-BF00-31011A80E08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4AB2914-9405-40C0-BB57-57E15F8C70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FC3CCFB-4B40-4AEB-97DA-85A805B5AF6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87E1936-6B77-4646-ABF6-051078F12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20760D0-BD64-4504-952B-44DE97FE3AF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97260F-A288-464F-9F00-004459BE0D0C}"/>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8" name="Espace réservé du pied de page 7">
            <a:extLst>
              <a:ext uri="{FF2B5EF4-FFF2-40B4-BE49-F238E27FC236}">
                <a16:creationId xmlns:a16="http://schemas.microsoft.com/office/drawing/2014/main" id="{9B535B34-F551-4E79-87F2-191A82936C2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670488-0A8F-4C50-B9BD-FA2BAFB45D15}"/>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351778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F413AE-A249-4382-8A4C-DFC90557E77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5AEEEFF-C866-4D95-9E37-80B142CE3930}"/>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4" name="Espace réservé du pied de page 3">
            <a:extLst>
              <a:ext uri="{FF2B5EF4-FFF2-40B4-BE49-F238E27FC236}">
                <a16:creationId xmlns:a16="http://schemas.microsoft.com/office/drawing/2014/main" id="{25E985A1-B65D-40F0-B283-201CEEBB99B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7D67CAD-4FB0-4A16-ACD0-774622DD9CA5}"/>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305803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8370670-4BEE-4D2D-B505-FCC6D6774F7B}"/>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3" name="Espace réservé du pied de page 2">
            <a:extLst>
              <a:ext uri="{FF2B5EF4-FFF2-40B4-BE49-F238E27FC236}">
                <a16:creationId xmlns:a16="http://schemas.microsoft.com/office/drawing/2014/main" id="{EB27EA23-2237-4357-B91D-97D3D9497BC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6FC35D6-C082-4A90-B6D5-CC62D10FF026}"/>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407679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F1D9F8-EB05-488F-97F0-4F8043AE79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1FDEF5C-35A1-46A6-AD0D-2E3F94012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59603E6-BF6B-4440-990D-A07F9D2A8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2078E2-C412-457B-AC21-C2044DFBFE12}"/>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6" name="Espace réservé du pied de page 5">
            <a:extLst>
              <a:ext uri="{FF2B5EF4-FFF2-40B4-BE49-F238E27FC236}">
                <a16:creationId xmlns:a16="http://schemas.microsoft.com/office/drawing/2014/main" id="{160E6307-D617-4DDD-8966-37332E7FD0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6E5E08-52AE-422C-8D08-43C18C1DE279}"/>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34449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BB11F-A6BC-48A2-8F3C-007F643CD4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38A69D0-2D03-43C1-B81F-5F4DF229B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2EA692C-631F-4480-AC76-45D4C7C25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DCA8C5C-DE69-47DF-86DC-42A365F4EC92}"/>
              </a:ext>
            </a:extLst>
          </p:cNvPr>
          <p:cNvSpPr>
            <a:spLocks noGrp="1"/>
          </p:cNvSpPr>
          <p:nvPr>
            <p:ph type="dt" sz="half" idx="10"/>
          </p:nvPr>
        </p:nvSpPr>
        <p:spPr/>
        <p:txBody>
          <a:bodyPr/>
          <a:lstStyle/>
          <a:p>
            <a:fld id="{190AB88B-7771-4E66-AF79-FA2392F308A8}" type="datetimeFigureOut">
              <a:rPr lang="fr-FR" smtClean="0"/>
              <a:t>18/09/2019</a:t>
            </a:fld>
            <a:endParaRPr lang="fr-FR"/>
          </a:p>
        </p:txBody>
      </p:sp>
      <p:sp>
        <p:nvSpPr>
          <p:cNvPr id="6" name="Espace réservé du pied de page 5">
            <a:extLst>
              <a:ext uri="{FF2B5EF4-FFF2-40B4-BE49-F238E27FC236}">
                <a16:creationId xmlns:a16="http://schemas.microsoft.com/office/drawing/2014/main" id="{8EB9FC21-5338-4593-B7B2-EDBA695A45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472F39B-85EC-4FA8-8867-DD6B72B56959}"/>
              </a:ext>
            </a:extLst>
          </p:cNvPr>
          <p:cNvSpPr>
            <a:spLocks noGrp="1"/>
          </p:cNvSpPr>
          <p:nvPr>
            <p:ph type="sldNum" sz="quarter" idx="12"/>
          </p:nvPr>
        </p:nvSpPr>
        <p:spPr/>
        <p:txBody>
          <a:bodyPr/>
          <a:lstStyle/>
          <a:p>
            <a:fld id="{7543FD1F-E18F-42AC-A5C2-A857DE2E3F80}" type="slidenum">
              <a:rPr lang="fr-FR" smtClean="0"/>
              <a:t>‹N°›</a:t>
            </a:fld>
            <a:endParaRPr lang="fr-FR"/>
          </a:p>
        </p:txBody>
      </p:sp>
    </p:spTree>
    <p:extLst>
      <p:ext uri="{BB962C8B-B14F-4D97-AF65-F5344CB8AC3E}">
        <p14:creationId xmlns:p14="http://schemas.microsoft.com/office/powerpoint/2010/main" val="37145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B27FF92-DCC6-43BE-B232-071B94E5B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6C70AD8-7C1D-4237-8107-08091B9FC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097F81-0D65-4A54-84D8-8E232B58E8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AB88B-7771-4E66-AF79-FA2392F308A8}" type="datetimeFigureOut">
              <a:rPr lang="fr-FR" smtClean="0"/>
              <a:t>18/09/2019</a:t>
            </a:fld>
            <a:endParaRPr lang="fr-FR"/>
          </a:p>
        </p:txBody>
      </p:sp>
      <p:sp>
        <p:nvSpPr>
          <p:cNvPr id="5" name="Espace réservé du pied de page 4">
            <a:extLst>
              <a:ext uri="{FF2B5EF4-FFF2-40B4-BE49-F238E27FC236}">
                <a16:creationId xmlns:a16="http://schemas.microsoft.com/office/drawing/2014/main" id="{ED859770-584D-4E87-97B0-867D64C84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C7F660A-D73B-442D-80A8-F2F1197F1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3FD1F-E18F-42AC-A5C2-A857DE2E3F80}" type="slidenum">
              <a:rPr lang="fr-FR" smtClean="0"/>
              <a:t>‹N°›</a:t>
            </a:fld>
            <a:endParaRPr lang="fr-FR"/>
          </a:p>
        </p:txBody>
      </p:sp>
    </p:spTree>
    <p:extLst>
      <p:ext uri="{BB962C8B-B14F-4D97-AF65-F5344CB8AC3E}">
        <p14:creationId xmlns:p14="http://schemas.microsoft.com/office/powerpoint/2010/main" val="130888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73D7B-1A52-4F0E-AB8D-A73830D51DA1}"/>
              </a:ext>
            </a:extLst>
          </p:cNvPr>
          <p:cNvSpPr>
            <a:spLocks noGrp="1"/>
          </p:cNvSpPr>
          <p:nvPr>
            <p:ph type="ctrTitle"/>
          </p:nvPr>
        </p:nvSpPr>
        <p:spPr/>
        <p:txBody>
          <a:bodyPr/>
          <a:lstStyle/>
          <a:p>
            <a:r>
              <a:rPr lang="fr-FR" dirty="0"/>
              <a:t>Classe transplantée à Montignac Lascaux</a:t>
            </a:r>
          </a:p>
        </p:txBody>
      </p:sp>
      <p:sp>
        <p:nvSpPr>
          <p:cNvPr id="3" name="Sous-titre 2">
            <a:extLst>
              <a:ext uri="{FF2B5EF4-FFF2-40B4-BE49-F238E27FC236}">
                <a16:creationId xmlns:a16="http://schemas.microsoft.com/office/drawing/2014/main" id="{6593353C-4740-4ACE-9337-06ADB8B7BEFA}"/>
              </a:ext>
            </a:extLst>
          </p:cNvPr>
          <p:cNvSpPr>
            <a:spLocks noGrp="1"/>
          </p:cNvSpPr>
          <p:nvPr>
            <p:ph type="subTitle" idx="1"/>
          </p:nvPr>
        </p:nvSpPr>
        <p:spPr/>
        <p:txBody>
          <a:bodyPr>
            <a:normAutofit lnSpcReduction="10000"/>
          </a:bodyPr>
          <a:lstStyle/>
          <a:p>
            <a:r>
              <a:rPr lang="fr-FR" dirty="0"/>
              <a:t>La ligue de l’enseignement de la Dordogne</a:t>
            </a:r>
          </a:p>
          <a:p>
            <a:r>
              <a:rPr lang="fr-FR" dirty="0"/>
              <a:t>Le Manoir du Chambon</a:t>
            </a:r>
          </a:p>
          <a:p>
            <a:r>
              <a:rPr lang="fr-FR" dirty="0"/>
              <a:t>24290 Montignac-Lascaux</a:t>
            </a:r>
          </a:p>
          <a:p>
            <a:r>
              <a:rPr lang="fr-FR" dirty="0"/>
              <a:t>05 53 51 14 71</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4" name="Image 3">
            <a:extLst>
              <a:ext uri="{FF2B5EF4-FFF2-40B4-BE49-F238E27FC236}">
                <a16:creationId xmlns:a16="http://schemas.microsoft.com/office/drawing/2014/main" id="{D317BAB6-EDE6-4065-9EFA-56576A804B53}"/>
              </a:ext>
            </a:extLst>
          </p:cNvPr>
          <p:cNvPicPr>
            <a:picLocks noChangeAspect="1"/>
          </p:cNvPicPr>
          <p:nvPr/>
        </p:nvPicPr>
        <p:blipFill>
          <a:blip r:embed="rId2"/>
          <a:stretch>
            <a:fillRect/>
          </a:stretch>
        </p:blipFill>
        <p:spPr>
          <a:xfrm>
            <a:off x="827853" y="487431"/>
            <a:ext cx="2400000" cy="1085714"/>
          </a:xfrm>
          <a:prstGeom prst="rect">
            <a:avLst/>
          </a:prstGeom>
        </p:spPr>
      </p:pic>
    </p:spTree>
    <p:extLst>
      <p:ext uri="{BB962C8B-B14F-4D97-AF65-F5344CB8AC3E}">
        <p14:creationId xmlns:p14="http://schemas.microsoft.com/office/powerpoint/2010/main" val="328956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C3A5F-468A-41D8-88BD-0CCD09D1B911}"/>
              </a:ext>
            </a:extLst>
          </p:cNvPr>
          <p:cNvSpPr>
            <a:spLocks noGrp="1"/>
          </p:cNvSpPr>
          <p:nvPr>
            <p:ph type="title"/>
          </p:nvPr>
        </p:nvSpPr>
        <p:spPr/>
        <p:txBody>
          <a:bodyPr/>
          <a:lstStyle/>
          <a:p>
            <a:r>
              <a:rPr lang="fr-FR" dirty="0"/>
              <a:t>Planning du jeudi 10/10/2019</a:t>
            </a:r>
          </a:p>
        </p:txBody>
      </p:sp>
      <p:sp>
        <p:nvSpPr>
          <p:cNvPr id="3" name="Espace réservé du contenu 2">
            <a:extLst>
              <a:ext uri="{FF2B5EF4-FFF2-40B4-BE49-F238E27FC236}">
                <a16:creationId xmlns:a16="http://schemas.microsoft.com/office/drawing/2014/main" id="{3B77C0E0-45F3-4473-8609-9C73156FC749}"/>
              </a:ext>
            </a:extLst>
          </p:cNvPr>
          <p:cNvSpPr>
            <a:spLocks noGrp="1"/>
          </p:cNvSpPr>
          <p:nvPr>
            <p:ph idx="1"/>
          </p:nvPr>
        </p:nvSpPr>
        <p:spPr/>
        <p:txBody>
          <a:bodyPr/>
          <a:lstStyle/>
          <a:p>
            <a:r>
              <a:rPr lang="fr-FR" dirty="0"/>
              <a:t>CHÂTEAU DE CASTELNAUD à 14 h 30 et 15 h 30</a:t>
            </a:r>
          </a:p>
          <a:p>
            <a:r>
              <a:rPr lang="fr-FR" dirty="0"/>
              <a:t>13ème, 15ème siècle, architecture militaire</a:t>
            </a:r>
          </a:p>
          <a:p>
            <a:r>
              <a:rPr lang="fr-FR" dirty="0"/>
              <a:t>musée de la guerre au Moyen Age</a:t>
            </a:r>
          </a:p>
          <a:p>
            <a:r>
              <a:rPr lang="fr-FR" dirty="0"/>
              <a:t>Visite en 3 groupes</a:t>
            </a:r>
          </a:p>
          <a:p>
            <a:r>
              <a:rPr lang="fr-FR" dirty="0"/>
              <a:t>Démonstration de tir au trébuchet</a:t>
            </a:r>
          </a:p>
          <a:p>
            <a:r>
              <a:rPr lang="fr-FR" dirty="0"/>
              <a:t>Retour pour 18 h 15</a:t>
            </a:r>
          </a:p>
          <a:p>
            <a:r>
              <a:rPr lang="fr-FR" dirty="0"/>
              <a:t>Dîner au Manoir à 19 h 15</a:t>
            </a:r>
          </a:p>
        </p:txBody>
      </p:sp>
      <p:pic>
        <p:nvPicPr>
          <p:cNvPr id="4" name="Image 3">
            <a:extLst>
              <a:ext uri="{FF2B5EF4-FFF2-40B4-BE49-F238E27FC236}">
                <a16:creationId xmlns:a16="http://schemas.microsoft.com/office/drawing/2014/main" id="{B9CAAF8A-70CA-46B6-9DC1-AC7BFCF19737}"/>
              </a:ext>
            </a:extLst>
          </p:cNvPr>
          <p:cNvPicPr>
            <a:picLocks noChangeAspect="1"/>
          </p:cNvPicPr>
          <p:nvPr/>
        </p:nvPicPr>
        <p:blipFill>
          <a:blip r:embed="rId2"/>
          <a:stretch>
            <a:fillRect/>
          </a:stretch>
        </p:blipFill>
        <p:spPr>
          <a:xfrm>
            <a:off x="8434582" y="895740"/>
            <a:ext cx="3377845" cy="2247802"/>
          </a:xfrm>
          <a:prstGeom prst="rect">
            <a:avLst/>
          </a:prstGeom>
        </p:spPr>
      </p:pic>
      <p:pic>
        <p:nvPicPr>
          <p:cNvPr id="5" name="Image 4">
            <a:extLst>
              <a:ext uri="{FF2B5EF4-FFF2-40B4-BE49-F238E27FC236}">
                <a16:creationId xmlns:a16="http://schemas.microsoft.com/office/drawing/2014/main" id="{EE61FF1F-13D1-456C-8C37-0AADDE6CEDA5}"/>
              </a:ext>
            </a:extLst>
          </p:cNvPr>
          <p:cNvPicPr>
            <a:picLocks noChangeAspect="1"/>
          </p:cNvPicPr>
          <p:nvPr/>
        </p:nvPicPr>
        <p:blipFill>
          <a:blip r:embed="rId3"/>
          <a:stretch>
            <a:fillRect/>
          </a:stretch>
        </p:blipFill>
        <p:spPr>
          <a:xfrm>
            <a:off x="6665167" y="3278479"/>
            <a:ext cx="5128727" cy="2898484"/>
          </a:xfrm>
          <a:prstGeom prst="rect">
            <a:avLst/>
          </a:prstGeom>
        </p:spPr>
      </p:pic>
    </p:spTree>
    <p:extLst>
      <p:ext uri="{BB962C8B-B14F-4D97-AF65-F5344CB8AC3E}">
        <p14:creationId xmlns:p14="http://schemas.microsoft.com/office/powerpoint/2010/main" val="18825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EB89C8-A4EC-4078-9525-EC226D429B16}"/>
              </a:ext>
            </a:extLst>
          </p:cNvPr>
          <p:cNvSpPr>
            <a:spLocks noGrp="1"/>
          </p:cNvSpPr>
          <p:nvPr>
            <p:ph type="title"/>
          </p:nvPr>
        </p:nvSpPr>
        <p:spPr/>
        <p:txBody>
          <a:bodyPr/>
          <a:lstStyle/>
          <a:p>
            <a:r>
              <a:rPr lang="fr-FR" dirty="0"/>
              <a:t>Vendredi 11/10/2019</a:t>
            </a:r>
          </a:p>
        </p:txBody>
      </p:sp>
      <p:sp>
        <p:nvSpPr>
          <p:cNvPr id="3" name="Espace réservé du contenu 2">
            <a:extLst>
              <a:ext uri="{FF2B5EF4-FFF2-40B4-BE49-F238E27FC236}">
                <a16:creationId xmlns:a16="http://schemas.microsoft.com/office/drawing/2014/main" id="{69D7A074-1F5D-4A29-A8DC-B2067B655AFE}"/>
              </a:ext>
            </a:extLst>
          </p:cNvPr>
          <p:cNvSpPr>
            <a:spLocks noGrp="1"/>
          </p:cNvSpPr>
          <p:nvPr>
            <p:ph idx="1"/>
          </p:nvPr>
        </p:nvSpPr>
        <p:spPr/>
        <p:txBody>
          <a:bodyPr/>
          <a:lstStyle/>
          <a:p>
            <a:r>
              <a:rPr lang="fr-FR" dirty="0"/>
              <a:t>Petit déjeuner au Manoir à 8 h 15</a:t>
            </a:r>
          </a:p>
          <a:p>
            <a:r>
              <a:rPr lang="fr-FR" b="1" dirty="0"/>
              <a:t>ATELIERS PREHISTOIRE à 9 h 00</a:t>
            </a:r>
          </a:p>
          <a:p>
            <a:r>
              <a:rPr lang="fr-FR" dirty="0"/>
              <a:t>Fouille archéologique, art pariétal, fabrication d'une sagaie, travail du silex, parures</a:t>
            </a:r>
          </a:p>
          <a:p>
            <a:r>
              <a:rPr lang="fr-FR" dirty="0"/>
              <a:t>chaque élève participe à 1 atelier</a:t>
            </a:r>
          </a:p>
          <a:p>
            <a:r>
              <a:rPr lang="fr-FR" dirty="0"/>
              <a:t>Déjeuner au Manoir à 12 h 15</a:t>
            </a:r>
          </a:p>
          <a:p>
            <a:r>
              <a:rPr lang="fr-FR" dirty="0"/>
              <a:t>Voyage retour avec le goûter.</a:t>
            </a:r>
          </a:p>
        </p:txBody>
      </p:sp>
      <p:pic>
        <p:nvPicPr>
          <p:cNvPr id="4" name="Image 3">
            <a:extLst>
              <a:ext uri="{FF2B5EF4-FFF2-40B4-BE49-F238E27FC236}">
                <a16:creationId xmlns:a16="http://schemas.microsoft.com/office/drawing/2014/main" id="{892C027C-1FF6-422A-87F9-6147C6AF5158}"/>
              </a:ext>
            </a:extLst>
          </p:cNvPr>
          <p:cNvPicPr>
            <a:picLocks noChangeAspect="1"/>
          </p:cNvPicPr>
          <p:nvPr/>
        </p:nvPicPr>
        <p:blipFill>
          <a:blip r:embed="rId2"/>
          <a:stretch>
            <a:fillRect/>
          </a:stretch>
        </p:blipFill>
        <p:spPr>
          <a:xfrm>
            <a:off x="7719526" y="3580811"/>
            <a:ext cx="3887755" cy="2912064"/>
          </a:xfrm>
          <a:prstGeom prst="rect">
            <a:avLst/>
          </a:prstGeom>
        </p:spPr>
      </p:pic>
      <p:pic>
        <p:nvPicPr>
          <p:cNvPr id="5" name="Image 4">
            <a:extLst>
              <a:ext uri="{FF2B5EF4-FFF2-40B4-BE49-F238E27FC236}">
                <a16:creationId xmlns:a16="http://schemas.microsoft.com/office/drawing/2014/main" id="{C0AA5D88-6A40-4F8E-A047-730DD7BD43E9}"/>
              </a:ext>
            </a:extLst>
          </p:cNvPr>
          <p:cNvPicPr>
            <a:picLocks noChangeAspect="1"/>
          </p:cNvPicPr>
          <p:nvPr/>
        </p:nvPicPr>
        <p:blipFill>
          <a:blip r:embed="rId3"/>
          <a:stretch>
            <a:fillRect/>
          </a:stretch>
        </p:blipFill>
        <p:spPr>
          <a:xfrm>
            <a:off x="2239736" y="5233341"/>
            <a:ext cx="2938754" cy="1145420"/>
          </a:xfrm>
          <a:prstGeom prst="rect">
            <a:avLst/>
          </a:prstGeom>
        </p:spPr>
      </p:pic>
    </p:spTree>
    <p:extLst>
      <p:ext uri="{BB962C8B-B14F-4D97-AF65-F5344CB8AC3E}">
        <p14:creationId xmlns:p14="http://schemas.microsoft.com/office/powerpoint/2010/main" val="318170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431F7E-CBDA-44A0-A5B5-284E76B3A818}"/>
              </a:ext>
            </a:extLst>
          </p:cNvPr>
          <p:cNvSpPr>
            <a:spLocks noGrp="1"/>
          </p:cNvSpPr>
          <p:nvPr>
            <p:ph type="title"/>
          </p:nvPr>
        </p:nvSpPr>
        <p:spPr/>
        <p:txBody>
          <a:bodyPr/>
          <a:lstStyle/>
          <a:p>
            <a:r>
              <a:rPr lang="fr-FR" dirty="0"/>
              <a:t>Arrivée prévue à 21h00</a:t>
            </a:r>
          </a:p>
        </p:txBody>
      </p:sp>
      <p:sp>
        <p:nvSpPr>
          <p:cNvPr id="3" name="Espace réservé du contenu 2">
            <a:extLst>
              <a:ext uri="{FF2B5EF4-FFF2-40B4-BE49-F238E27FC236}">
                <a16:creationId xmlns:a16="http://schemas.microsoft.com/office/drawing/2014/main" id="{E93885B3-47FC-416D-A8A6-9BDB024E9BF1}"/>
              </a:ext>
            </a:extLst>
          </p:cNvPr>
          <p:cNvSpPr>
            <a:spLocks noGrp="1"/>
          </p:cNvSpPr>
          <p:nvPr>
            <p:ph idx="1"/>
          </p:nvPr>
        </p:nvSpPr>
        <p:spPr/>
        <p:txBody>
          <a:bodyPr>
            <a:normAutofit fontScale="92500" lnSpcReduction="10000"/>
          </a:bodyPr>
          <a:lstStyle/>
          <a:p>
            <a:r>
              <a:rPr lang="fr-FR" dirty="0"/>
              <a:t>Les arrêts pipi et vomissements peuvent retarder le retour. Mme Neuilly appellera un représentant de parents d’élèves en cas de retard. Ensuite, la communication se fera entre vous </a:t>
            </a:r>
            <a:r>
              <a:rPr lang="fr-FR" i="1" dirty="0"/>
              <a:t>(merci de trouver une organisation)</a:t>
            </a:r>
            <a:r>
              <a:rPr lang="fr-FR" dirty="0"/>
              <a:t>.</a:t>
            </a:r>
          </a:p>
          <a:p>
            <a:r>
              <a:rPr lang="fr-FR" dirty="0"/>
              <a:t>Pensez à vous garer de telle sorte que les deux cars puissent prendre leurs virages dans le lotissement. Il est préférable pour la sécurité de tous que le déchargement des </a:t>
            </a:r>
            <a:r>
              <a:rPr lang="fr-FR" dirty="0" err="1"/>
              <a:t>soutes</a:t>
            </a:r>
            <a:r>
              <a:rPr lang="fr-FR" dirty="0"/>
              <a:t> se fasse au niveau du portillon d’entrée de l’école. </a:t>
            </a:r>
          </a:p>
          <a:p>
            <a:r>
              <a:rPr lang="fr-FR" dirty="0"/>
              <a:t>Pour ceux qui désireraient partir vite, veuillez prévoir de vous garer rue Guy le Rouge, et pas dans le lotissement. </a:t>
            </a:r>
          </a:p>
          <a:p>
            <a:r>
              <a:rPr lang="fr-FR" dirty="0"/>
              <a:t>Vérifiez que vous avez tout récupéré. Signalez que vous avez votre enfant,</a:t>
            </a:r>
          </a:p>
          <a:p>
            <a:r>
              <a:rPr lang="fr-FR" dirty="0"/>
              <a:t>Pensez à remercier, cela fait toujours plaisir. </a:t>
            </a:r>
          </a:p>
        </p:txBody>
      </p:sp>
    </p:spTree>
    <p:extLst>
      <p:ext uri="{BB962C8B-B14F-4D97-AF65-F5344CB8AC3E}">
        <p14:creationId xmlns:p14="http://schemas.microsoft.com/office/powerpoint/2010/main" val="84625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A205B-9D47-4B03-925C-65D0B8F1F906}"/>
              </a:ext>
            </a:extLst>
          </p:cNvPr>
          <p:cNvSpPr>
            <a:spLocks noGrp="1"/>
          </p:cNvSpPr>
          <p:nvPr>
            <p:ph type="title"/>
          </p:nvPr>
        </p:nvSpPr>
        <p:spPr/>
        <p:txBody>
          <a:bodyPr/>
          <a:lstStyle/>
          <a:p>
            <a:r>
              <a:rPr lang="fr-FR" dirty="0"/>
              <a:t>Transport</a:t>
            </a:r>
          </a:p>
        </p:txBody>
      </p:sp>
      <p:sp>
        <p:nvSpPr>
          <p:cNvPr id="3" name="Espace réservé du contenu 2">
            <a:extLst>
              <a:ext uri="{FF2B5EF4-FFF2-40B4-BE49-F238E27FC236}">
                <a16:creationId xmlns:a16="http://schemas.microsoft.com/office/drawing/2014/main" id="{8DD619EC-FCE6-400B-A069-E368E287C6AF}"/>
              </a:ext>
            </a:extLst>
          </p:cNvPr>
          <p:cNvSpPr>
            <a:spLocks noGrp="1"/>
          </p:cNvSpPr>
          <p:nvPr>
            <p:ph idx="1"/>
          </p:nvPr>
        </p:nvSpPr>
        <p:spPr/>
        <p:txBody>
          <a:bodyPr/>
          <a:lstStyle/>
          <a:p>
            <a:r>
              <a:rPr lang="fr-FR" dirty="0"/>
              <a:t>Car SAVAC </a:t>
            </a:r>
          </a:p>
          <a:p>
            <a:r>
              <a:rPr lang="fr-FR" dirty="0"/>
              <a:t>Deux chauffeurs pour tout le séjour</a:t>
            </a:r>
          </a:p>
          <a:p>
            <a:r>
              <a:rPr lang="fr-FR" dirty="0"/>
              <a:t>Logés sur place , au Manoir, dans des gites, donc pas avec les enfants.</a:t>
            </a:r>
          </a:p>
        </p:txBody>
      </p:sp>
    </p:spTree>
    <p:extLst>
      <p:ext uri="{BB962C8B-B14F-4D97-AF65-F5344CB8AC3E}">
        <p14:creationId xmlns:p14="http://schemas.microsoft.com/office/powerpoint/2010/main" val="400895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16480-E199-4056-9DDD-5EFC6748D6AC}"/>
              </a:ext>
            </a:extLst>
          </p:cNvPr>
          <p:cNvSpPr>
            <a:spLocks noGrp="1"/>
          </p:cNvSpPr>
          <p:nvPr>
            <p:ph type="title"/>
          </p:nvPr>
        </p:nvSpPr>
        <p:spPr/>
        <p:txBody>
          <a:bodyPr/>
          <a:lstStyle/>
          <a:p>
            <a:r>
              <a:rPr lang="fr-FR" dirty="0"/>
              <a:t>Nos accompagnateurs de vie quotidienne</a:t>
            </a:r>
            <a:br>
              <a:rPr lang="fr-FR" dirty="0"/>
            </a:br>
            <a:endParaRPr lang="fr-FR" dirty="0"/>
          </a:p>
        </p:txBody>
      </p:sp>
      <p:sp>
        <p:nvSpPr>
          <p:cNvPr id="3" name="Espace réservé du contenu 2">
            <a:extLst>
              <a:ext uri="{FF2B5EF4-FFF2-40B4-BE49-F238E27FC236}">
                <a16:creationId xmlns:a16="http://schemas.microsoft.com/office/drawing/2014/main" id="{2E595C9B-E894-4F5E-892A-8C28A4C3F245}"/>
              </a:ext>
            </a:extLst>
          </p:cNvPr>
          <p:cNvSpPr>
            <a:spLocks noGrp="1"/>
          </p:cNvSpPr>
          <p:nvPr>
            <p:ph idx="1"/>
          </p:nvPr>
        </p:nvSpPr>
        <p:spPr/>
        <p:txBody>
          <a:bodyPr/>
          <a:lstStyle/>
          <a:p>
            <a:pPr lvl="0"/>
            <a:r>
              <a:rPr lang="fr-FR" dirty="0"/>
              <a:t>Marie Deniau</a:t>
            </a:r>
          </a:p>
          <a:p>
            <a:pPr lvl="0"/>
            <a:r>
              <a:rPr lang="fr-FR" dirty="0"/>
              <a:t>Annie Selles</a:t>
            </a:r>
          </a:p>
          <a:p>
            <a:pPr lvl="0"/>
            <a:r>
              <a:rPr lang="fr-FR" dirty="0"/>
              <a:t>Sabrina </a:t>
            </a:r>
            <a:r>
              <a:rPr lang="fr-FR" dirty="0" err="1"/>
              <a:t>Lagneaux</a:t>
            </a:r>
            <a:endParaRPr lang="fr-FR" dirty="0"/>
          </a:p>
          <a:p>
            <a:pPr lvl="0"/>
            <a:r>
              <a:rPr lang="fr-FR" dirty="0"/>
              <a:t>Eliane W</a:t>
            </a:r>
          </a:p>
          <a:p>
            <a:pPr lvl="0"/>
            <a:r>
              <a:rPr lang="fr-FR" dirty="0"/>
              <a:t>Léa </a:t>
            </a:r>
            <a:r>
              <a:rPr lang="fr-FR" dirty="0" err="1"/>
              <a:t>Lagneaux</a:t>
            </a:r>
            <a:endParaRPr lang="fr-FR" dirty="0"/>
          </a:p>
          <a:p>
            <a:endParaRPr lang="fr-FR" dirty="0"/>
          </a:p>
        </p:txBody>
      </p:sp>
    </p:spTree>
    <p:extLst>
      <p:ext uri="{BB962C8B-B14F-4D97-AF65-F5344CB8AC3E}">
        <p14:creationId xmlns:p14="http://schemas.microsoft.com/office/powerpoint/2010/main" val="424471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09964-9FB8-4288-9203-F90777415A5F}"/>
              </a:ext>
            </a:extLst>
          </p:cNvPr>
          <p:cNvSpPr>
            <a:spLocks noGrp="1"/>
          </p:cNvSpPr>
          <p:nvPr>
            <p:ph type="title"/>
          </p:nvPr>
        </p:nvSpPr>
        <p:spPr/>
        <p:txBody>
          <a:bodyPr/>
          <a:lstStyle/>
          <a:p>
            <a:r>
              <a:rPr lang="fr-FR" dirty="0"/>
              <a:t>L’accueil l’équipe sur place</a:t>
            </a:r>
            <a:br>
              <a:rPr lang="fr-FR" dirty="0"/>
            </a:br>
            <a:endParaRPr lang="fr-FR" dirty="0"/>
          </a:p>
        </p:txBody>
      </p:sp>
      <p:sp>
        <p:nvSpPr>
          <p:cNvPr id="3" name="Espace réservé du contenu 2">
            <a:extLst>
              <a:ext uri="{FF2B5EF4-FFF2-40B4-BE49-F238E27FC236}">
                <a16:creationId xmlns:a16="http://schemas.microsoft.com/office/drawing/2014/main" id="{B27D9FAC-C876-493F-ADC4-FFCCD4C86F06}"/>
              </a:ext>
            </a:extLst>
          </p:cNvPr>
          <p:cNvSpPr>
            <a:spLocks noGrp="1"/>
          </p:cNvSpPr>
          <p:nvPr>
            <p:ph idx="1"/>
          </p:nvPr>
        </p:nvSpPr>
        <p:spPr/>
        <p:txBody>
          <a:bodyPr>
            <a:normAutofit fontScale="62500" lnSpcReduction="20000"/>
          </a:bodyPr>
          <a:lstStyle/>
          <a:p>
            <a:r>
              <a:rPr lang="fr-FR" dirty="0"/>
              <a:t>Le directeur: Patrick Michel</a:t>
            </a:r>
          </a:p>
          <a:p>
            <a:r>
              <a:rPr lang="fr-FR" dirty="0"/>
              <a:t>Les animateurs : ils sont au nombre de 5 et sont tous diplômés. L’un d’eux nous accompagnera dans tous les déplacements. </a:t>
            </a:r>
          </a:p>
          <a:p>
            <a:pPr lvl="0">
              <a:buFont typeface="Wingdings" panose="05000000000000000000" pitchFamily="2" charset="2"/>
              <a:buChar char="ü"/>
            </a:pPr>
            <a:r>
              <a:rPr lang="fr-FR" dirty="0"/>
              <a:t>Martine Bésanger, sera présente pour chacune de nos sorties. Elle encadrera les 3 ateliers d'art pariétal.</a:t>
            </a:r>
          </a:p>
          <a:p>
            <a:pPr lvl="0">
              <a:buFont typeface="Wingdings" panose="05000000000000000000" pitchFamily="2" charset="2"/>
              <a:buChar char="ü"/>
            </a:pPr>
            <a:r>
              <a:rPr lang="fr-FR" dirty="0"/>
              <a:t>Nicolas Audebert encadrera les 3 ateliers taille de silex.</a:t>
            </a:r>
          </a:p>
          <a:p>
            <a:pPr>
              <a:buFont typeface="Wingdings" panose="05000000000000000000" pitchFamily="2" charset="2"/>
              <a:buChar char="ü"/>
            </a:pPr>
            <a:r>
              <a:rPr lang="fr-FR" dirty="0"/>
              <a:t>Alexandre </a:t>
            </a:r>
            <a:r>
              <a:rPr lang="fr-FR" dirty="0" err="1"/>
              <a:t>Perrouin</a:t>
            </a:r>
            <a:r>
              <a:rPr lang="fr-FR" dirty="0"/>
              <a:t> encadrera les 3 ateliers parures. Il sera le deuxième animateur qui encadrera la balade à Montignac.</a:t>
            </a:r>
          </a:p>
          <a:p>
            <a:pPr lvl="0">
              <a:buFont typeface="Wingdings" panose="05000000000000000000" pitchFamily="2" charset="2"/>
              <a:buChar char="ü"/>
            </a:pPr>
            <a:r>
              <a:rPr lang="fr-FR" dirty="0"/>
              <a:t>Jean-Raymond </a:t>
            </a:r>
            <a:r>
              <a:rPr lang="fr-FR" dirty="0" err="1"/>
              <a:t>Degenne</a:t>
            </a:r>
            <a:r>
              <a:rPr lang="fr-FR" dirty="0"/>
              <a:t> encadrera les 3 ateliers sagaie et sera le troisième animateur pour la balade à Montignac</a:t>
            </a:r>
          </a:p>
          <a:p>
            <a:pPr lvl="0">
              <a:buFont typeface="Wingdings" panose="05000000000000000000" pitchFamily="2" charset="2"/>
              <a:buChar char="ü"/>
            </a:pPr>
            <a:r>
              <a:rPr lang="fr-FR" dirty="0"/>
              <a:t>Sophie </a:t>
            </a:r>
            <a:r>
              <a:rPr lang="fr-FR" dirty="0" err="1"/>
              <a:t>Delpeuch</a:t>
            </a:r>
            <a:r>
              <a:rPr lang="fr-FR" dirty="0"/>
              <a:t> encadrera les 3 ateliers fouilles.</a:t>
            </a:r>
          </a:p>
          <a:p>
            <a:endParaRPr lang="fr-FR" dirty="0"/>
          </a:p>
          <a:p>
            <a:r>
              <a:rPr lang="fr-FR" dirty="0"/>
              <a:t>L’équipe des cuisiniers: ils sont deux cuisiniers. Ils proposeront des spécialités périgordines et tiendront compte des PAI alimentaires.</a:t>
            </a:r>
          </a:p>
          <a:p>
            <a:r>
              <a:rPr lang="fr-FR" dirty="0"/>
              <a:t>Le personnel de service et de ménage, le jardinier bricoleur.</a:t>
            </a:r>
          </a:p>
        </p:txBody>
      </p:sp>
    </p:spTree>
    <p:extLst>
      <p:ext uri="{BB962C8B-B14F-4D97-AF65-F5344CB8AC3E}">
        <p14:creationId xmlns:p14="http://schemas.microsoft.com/office/powerpoint/2010/main" val="240490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455AE-4FC7-445C-81A9-3EB0188FB586}"/>
              </a:ext>
            </a:extLst>
          </p:cNvPr>
          <p:cNvSpPr>
            <a:spLocks noGrp="1"/>
          </p:cNvSpPr>
          <p:nvPr>
            <p:ph type="title"/>
          </p:nvPr>
        </p:nvSpPr>
        <p:spPr/>
        <p:txBody>
          <a:bodyPr/>
          <a:lstStyle/>
          <a:p>
            <a:r>
              <a:rPr lang="fr-FR" dirty="0"/>
              <a:t>Les chambres.</a:t>
            </a:r>
          </a:p>
        </p:txBody>
      </p:sp>
      <p:sp>
        <p:nvSpPr>
          <p:cNvPr id="3" name="Espace réservé du contenu 2">
            <a:extLst>
              <a:ext uri="{FF2B5EF4-FFF2-40B4-BE49-F238E27FC236}">
                <a16:creationId xmlns:a16="http://schemas.microsoft.com/office/drawing/2014/main" id="{CDD23F56-1189-4895-B971-17475D46710B}"/>
              </a:ext>
            </a:extLst>
          </p:cNvPr>
          <p:cNvSpPr>
            <a:spLocks noGrp="1"/>
          </p:cNvSpPr>
          <p:nvPr>
            <p:ph idx="1"/>
          </p:nvPr>
        </p:nvSpPr>
        <p:spPr/>
        <p:txBody>
          <a:bodyPr/>
          <a:lstStyle/>
          <a:p>
            <a:r>
              <a:rPr lang="fr-FR" dirty="0"/>
              <a:t>Les enfants seront mélangés en groupes de telle sorte que les petits soient avec un ami de leur âge, encadré par un ou plusieurs plus grands. </a:t>
            </a:r>
          </a:p>
          <a:p>
            <a:r>
              <a:rPr lang="fr-FR" dirty="0"/>
              <a:t>Au retour des sorties, les enfants peuvent retrouver leurs copains dans des salles dédiées. </a:t>
            </a:r>
          </a:p>
          <a:p>
            <a:r>
              <a:rPr lang="fr-FR" dirty="0"/>
              <a:t>Les petites chambres (3 ou 4 places)  ne permettent pas de satisfaire toutes les demandes des enfants. </a:t>
            </a:r>
          </a:p>
          <a:p>
            <a:endParaRPr lang="fr-FR" dirty="0"/>
          </a:p>
        </p:txBody>
      </p:sp>
    </p:spTree>
    <p:extLst>
      <p:ext uri="{BB962C8B-B14F-4D97-AF65-F5344CB8AC3E}">
        <p14:creationId xmlns:p14="http://schemas.microsoft.com/office/powerpoint/2010/main" val="306699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463D182-A215-480C-A05B-34FE2D540386}"/>
              </a:ext>
            </a:extLst>
          </p:cNvPr>
          <p:cNvPicPr>
            <a:picLocks noChangeAspect="1"/>
          </p:cNvPicPr>
          <p:nvPr/>
        </p:nvPicPr>
        <p:blipFill>
          <a:blip r:embed="rId2"/>
          <a:stretch>
            <a:fillRect/>
          </a:stretch>
        </p:blipFill>
        <p:spPr>
          <a:xfrm>
            <a:off x="-1" y="-1007705"/>
            <a:ext cx="12590107" cy="8192276"/>
          </a:xfrm>
          <a:prstGeom prst="rect">
            <a:avLst/>
          </a:prstGeom>
        </p:spPr>
      </p:pic>
    </p:spTree>
    <p:extLst>
      <p:ext uri="{BB962C8B-B14F-4D97-AF65-F5344CB8AC3E}">
        <p14:creationId xmlns:p14="http://schemas.microsoft.com/office/powerpoint/2010/main" val="360773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40EEC-503D-47F5-BD33-5926C1CF685A}"/>
              </a:ext>
            </a:extLst>
          </p:cNvPr>
          <p:cNvSpPr>
            <a:spLocks noGrp="1"/>
          </p:cNvSpPr>
          <p:nvPr>
            <p:ph type="title"/>
          </p:nvPr>
        </p:nvSpPr>
        <p:spPr/>
        <p:txBody>
          <a:bodyPr/>
          <a:lstStyle/>
          <a:p>
            <a:r>
              <a:rPr lang="fr-FR" dirty="0"/>
              <a:t>Le trousseau</a:t>
            </a:r>
          </a:p>
        </p:txBody>
      </p:sp>
      <p:sp>
        <p:nvSpPr>
          <p:cNvPr id="3" name="Espace réservé du contenu 2">
            <a:extLst>
              <a:ext uri="{FF2B5EF4-FFF2-40B4-BE49-F238E27FC236}">
                <a16:creationId xmlns:a16="http://schemas.microsoft.com/office/drawing/2014/main" id="{8FBE9C32-2BCD-4329-8E5C-B327183BC608}"/>
              </a:ext>
            </a:extLst>
          </p:cNvPr>
          <p:cNvSpPr>
            <a:spLocks noGrp="1"/>
          </p:cNvSpPr>
          <p:nvPr>
            <p:ph idx="1"/>
          </p:nvPr>
        </p:nvSpPr>
        <p:spPr/>
        <p:txBody>
          <a:bodyPr/>
          <a:lstStyle/>
          <a:p>
            <a:r>
              <a:rPr lang="fr-FR" dirty="0"/>
              <a:t>Dans une valise si possible avec la liste des affaires emmenées fixée dedans. </a:t>
            </a:r>
          </a:p>
          <a:p>
            <a:r>
              <a:rPr lang="fr-FR" dirty="0"/>
              <a:t>Il sera communiqué avec le dossier ce jeudi. Comment le remplir.</a:t>
            </a:r>
          </a:p>
          <a:p>
            <a:r>
              <a:rPr lang="fr-FR" dirty="0"/>
              <a:t>Il comprend  quelques particularités , notamment : </a:t>
            </a:r>
          </a:p>
          <a:p>
            <a:pPr>
              <a:buFont typeface="Wingdings" panose="05000000000000000000" pitchFamily="2" charset="2"/>
              <a:buChar char="Ø"/>
            </a:pPr>
            <a:r>
              <a:rPr lang="fr-FR" dirty="0">
                <a:solidFill>
                  <a:srgbClr val="FF0000"/>
                </a:solidFill>
              </a:rPr>
              <a:t>une paire de bottes en cas de mauvais temps, </a:t>
            </a:r>
          </a:p>
          <a:p>
            <a:pPr>
              <a:buFont typeface="Wingdings" panose="05000000000000000000" pitchFamily="2" charset="2"/>
              <a:buChar char="Ø"/>
            </a:pPr>
            <a:r>
              <a:rPr lang="fr-FR" dirty="0">
                <a:solidFill>
                  <a:srgbClr val="FF0000"/>
                </a:solidFill>
              </a:rPr>
              <a:t>une serviette de table en tissu (engagement écologique du centre),</a:t>
            </a:r>
          </a:p>
          <a:p>
            <a:pPr>
              <a:buFont typeface="Wingdings" panose="05000000000000000000" pitchFamily="2" charset="2"/>
              <a:buChar char="Ø"/>
            </a:pPr>
            <a:r>
              <a:rPr lang="fr-FR" dirty="0">
                <a:solidFill>
                  <a:srgbClr val="FF0000"/>
                </a:solidFill>
              </a:rPr>
              <a:t> de vieux habits pour les ateliers.</a:t>
            </a:r>
          </a:p>
          <a:p>
            <a:endParaRPr lang="fr-FR" dirty="0"/>
          </a:p>
          <a:p>
            <a:pPr marL="0" indent="0">
              <a:buNone/>
            </a:pPr>
            <a:endParaRPr lang="fr-FR" dirty="0"/>
          </a:p>
        </p:txBody>
      </p:sp>
    </p:spTree>
    <p:extLst>
      <p:ext uri="{BB962C8B-B14F-4D97-AF65-F5344CB8AC3E}">
        <p14:creationId xmlns:p14="http://schemas.microsoft.com/office/powerpoint/2010/main" val="1029320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09A41-6127-40F9-A0DA-C075252F8A78}"/>
              </a:ext>
            </a:extLst>
          </p:cNvPr>
          <p:cNvSpPr>
            <a:spLocks noGrp="1"/>
          </p:cNvSpPr>
          <p:nvPr>
            <p:ph type="title"/>
          </p:nvPr>
        </p:nvSpPr>
        <p:spPr/>
        <p:txBody>
          <a:bodyPr/>
          <a:lstStyle/>
          <a:p>
            <a:r>
              <a:rPr lang="fr-FR" dirty="0"/>
              <a:t>PAI, maladie</a:t>
            </a:r>
          </a:p>
        </p:txBody>
      </p:sp>
      <p:sp>
        <p:nvSpPr>
          <p:cNvPr id="3" name="Espace réservé du contenu 2">
            <a:extLst>
              <a:ext uri="{FF2B5EF4-FFF2-40B4-BE49-F238E27FC236}">
                <a16:creationId xmlns:a16="http://schemas.microsoft.com/office/drawing/2014/main" id="{001D67BF-E6E0-4EDB-89EB-A3C3D29C051C}"/>
              </a:ext>
            </a:extLst>
          </p:cNvPr>
          <p:cNvSpPr>
            <a:spLocks noGrp="1"/>
          </p:cNvSpPr>
          <p:nvPr>
            <p:ph idx="1"/>
          </p:nvPr>
        </p:nvSpPr>
        <p:spPr/>
        <p:txBody>
          <a:bodyPr/>
          <a:lstStyle/>
          <a:p>
            <a:r>
              <a:rPr lang="fr-FR" dirty="0"/>
              <a:t>PAI: Il est pris en compte sur le site. Une réunion de débriefing se tient à l’arrivée à ce sujet. </a:t>
            </a:r>
          </a:p>
          <a:p>
            <a:r>
              <a:rPr lang="fr-FR" dirty="0"/>
              <a:t>Énurésie, terreurs nocturnes, peur du noir, anxiétés, problèmes d’endormissement, mal des transports, filles réglées: prévenir en amont les enseignants </a:t>
            </a:r>
            <a:r>
              <a:rPr lang="fr-FR" i="1" dirty="0"/>
              <a:t>(pas le jour même)</a:t>
            </a:r>
            <a:r>
              <a:rPr lang="fr-FR" dirty="0"/>
              <a:t>.</a:t>
            </a:r>
          </a:p>
          <a:p>
            <a:r>
              <a:rPr lang="fr-FR" dirty="0"/>
              <a:t>Maladie hors PAI, enfant sous traitement antibiotique… Donner l’ordonnance et les médicaments à l’enseignant de votre enfant au moment du départ, le tout dans une pochette </a:t>
            </a:r>
            <a:r>
              <a:rPr lang="fr-FR" u="sng" dirty="0"/>
              <a:t>solide</a:t>
            </a:r>
            <a:r>
              <a:rPr lang="fr-FR" dirty="0"/>
              <a:t> au nom de l’enfant. Ne pas mettre dans la valise. </a:t>
            </a:r>
          </a:p>
          <a:p>
            <a:r>
              <a:rPr lang="fr-FR" dirty="0"/>
              <a:t>L’équipe enseignante ne forcera pas les enfants à manger. </a:t>
            </a:r>
          </a:p>
          <a:p>
            <a:endParaRPr lang="fr-FR" dirty="0"/>
          </a:p>
        </p:txBody>
      </p:sp>
    </p:spTree>
    <p:extLst>
      <p:ext uri="{BB962C8B-B14F-4D97-AF65-F5344CB8AC3E}">
        <p14:creationId xmlns:p14="http://schemas.microsoft.com/office/powerpoint/2010/main" val="158502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E75AF7-53BA-4413-B20C-F1255475E144}"/>
              </a:ext>
            </a:extLst>
          </p:cNvPr>
          <p:cNvSpPr>
            <a:spLocks noGrp="1"/>
          </p:cNvSpPr>
          <p:nvPr>
            <p:ph type="title"/>
          </p:nvPr>
        </p:nvSpPr>
        <p:spPr/>
        <p:txBody>
          <a:bodyPr/>
          <a:lstStyle/>
          <a:p>
            <a:r>
              <a:rPr lang="fr-FR" dirty="0"/>
              <a:t>Une classe transplantée, pourquoi ?</a:t>
            </a:r>
          </a:p>
        </p:txBody>
      </p:sp>
      <p:sp>
        <p:nvSpPr>
          <p:cNvPr id="3" name="Espace réservé du contenu 2">
            <a:extLst>
              <a:ext uri="{FF2B5EF4-FFF2-40B4-BE49-F238E27FC236}">
                <a16:creationId xmlns:a16="http://schemas.microsoft.com/office/drawing/2014/main" id="{42742323-D377-45E7-9D9F-BC8FE599F280}"/>
              </a:ext>
            </a:extLst>
          </p:cNvPr>
          <p:cNvSpPr>
            <a:spLocks noGrp="1"/>
          </p:cNvSpPr>
          <p:nvPr>
            <p:ph idx="1"/>
          </p:nvPr>
        </p:nvSpPr>
        <p:spPr/>
        <p:txBody>
          <a:bodyPr>
            <a:normAutofit fontScale="77500" lnSpcReduction="20000"/>
          </a:bodyPr>
          <a:lstStyle/>
          <a:p>
            <a:r>
              <a:rPr lang="fr-FR" dirty="0"/>
              <a:t>Apprendre la vie collective et pratiquer l’entraide dans une société de plus en plus individualiste </a:t>
            </a:r>
          </a:p>
          <a:p>
            <a:r>
              <a:rPr lang="fr-FR" dirty="0"/>
              <a:t>responsabiliser, </a:t>
            </a:r>
          </a:p>
          <a:p>
            <a:r>
              <a:rPr lang="fr-FR" dirty="0"/>
              <a:t>développer l’autonomie, se laver seul, ranger ses affaires, sa chambre pour le personnel de ménage, jeter dans la bonne poubelle, débarrasser les tables, balayer la chambre... Un dossier de savoir vivre est proposé aux enfants par le centre.</a:t>
            </a:r>
          </a:p>
          <a:p>
            <a:r>
              <a:rPr lang="fr-FR" dirty="0"/>
              <a:t>faire confiance aux autres, enfants comme enseignants,</a:t>
            </a:r>
          </a:p>
          <a:p>
            <a:r>
              <a:rPr lang="fr-FR" dirty="0"/>
              <a:t>maîtriser ses émotions, </a:t>
            </a:r>
          </a:p>
          <a:p>
            <a:r>
              <a:rPr lang="fr-FR" dirty="0"/>
              <a:t>souder un groupe. </a:t>
            </a:r>
          </a:p>
          <a:p>
            <a:endParaRPr lang="fr-FR" dirty="0"/>
          </a:p>
          <a:p>
            <a:r>
              <a:rPr lang="fr-FR" dirty="0"/>
              <a:t>Souder une équipe pédagogique</a:t>
            </a:r>
          </a:p>
          <a:p>
            <a:r>
              <a:rPr lang="fr-FR" dirty="0"/>
              <a:t>Répondre à une demande des parents</a:t>
            </a:r>
          </a:p>
          <a:p>
            <a:endParaRPr lang="fr-FR" dirty="0"/>
          </a:p>
          <a:p>
            <a:endParaRPr lang="fr-FR" dirty="0"/>
          </a:p>
          <a:p>
            <a:endParaRPr lang="fr-FR" dirty="0"/>
          </a:p>
        </p:txBody>
      </p:sp>
    </p:spTree>
    <p:extLst>
      <p:ext uri="{BB962C8B-B14F-4D97-AF65-F5344CB8AC3E}">
        <p14:creationId xmlns:p14="http://schemas.microsoft.com/office/powerpoint/2010/main" val="187776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A4E6A9-B6D5-4EFD-8BAD-0C039E1B054E}"/>
              </a:ext>
            </a:extLst>
          </p:cNvPr>
          <p:cNvSpPr>
            <a:spLocks noGrp="1"/>
          </p:cNvSpPr>
          <p:nvPr>
            <p:ph type="title"/>
          </p:nvPr>
        </p:nvSpPr>
        <p:spPr/>
        <p:txBody>
          <a:bodyPr/>
          <a:lstStyle/>
          <a:p>
            <a:r>
              <a:rPr lang="fr-FR" dirty="0"/>
              <a:t>Communication</a:t>
            </a:r>
          </a:p>
        </p:txBody>
      </p:sp>
      <p:sp>
        <p:nvSpPr>
          <p:cNvPr id="3" name="Espace réservé du contenu 2">
            <a:extLst>
              <a:ext uri="{FF2B5EF4-FFF2-40B4-BE49-F238E27FC236}">
                <a16:creationId xmlns:a16="http://schemas.microsoft.com/office/drawing/2014/main" id="{2163074A-1D35-4559-8772-A2D2BC9CA0C3}"/>
              </a:ext>
            </a:extLst>
          </p:cNvPr>
          <p:cNvSpPr>
            <a:spLocks noGrp="1"/>
          </p:cNvSpPr>
          <p:nvPr>
            <p:ph idx="1"/>
          </p:nvPr>
        </p:nvSpPr>
        <p:spPr/>
        <p:txBody>
          <a:bodyPr/>
          <a:lstStyle/>
          <a:p>
            <a:r>
              <a:rPr lang="fr-FR" dirty="0"/>
              <a:t>Ne téléphonez au centre qu’en cas d’urgence !</a:t>
            </a:r>
          </a:p>
          <a:p>
            <a:r>
              <a:rPr lang="fr-FR" dirty="0"/>
              <a:t>Vous aurez des nouvelles des enfants quotidiennement via le site de l’école. </a:t>
            </a:r>
          </a:p>
          <a:p>
            <a:r>
              <a:rPr lang="fr-FR" dirty="0"/>
              <a:t>Si nous avons le temps d’écrire une carte postale, elle arrivera sans doute en même temps que les enfants ou après!</a:t>
            </a:r>
          </a:p>
          <a:p>
            <a:r>
              <a:rPr lang="fr-FR" dirty="0"/>
              <a:t>Merci de prévoir une enveloppe à vos noms et adresse </a:t>
            </a:r>
            <a:r>
              <a:rPr lang="fr-FR" dirty="0" err="1"/>
              <a:t>pré-timbrée</a:t>
            </a:r>
            <a:r>
              <a:rPr lang="fr-FR" dirty="0"/>
              <a:t> afin que nous puissions vous envoyer la carte postale.</a:t>
            </a:r>
          </a:p>
          <a:p>
            <a:r>
              <a:rPr lang="fr-FR" dirty="0"/>
              <a:t>En cas de soucis avec un enfant, vous serez immédiatement contactés </a:t>
            </a:r>
            <a:r>
              <a:rPr lang="fr-FR" i="1" dirty="0"/>
              <a:t>(selon les informations données dans le fiches de sécurité).</a:t>
            </a:r>
            <a:endParaRPr lang="fr-FR" dirty="0"/>
          </a:p>
          <a:p>
            <a:endParaRPr lang="fr-FR" dirty="0"/>
          </a:p>
        </p:txBody>
      </p:sp>
    </p:spTree>
    <p:extLst>
      <p:ext uri="{BB962C8B-B14F-4D97-AF65-F5344CB8AC3E}">
        <p14:creationId xmlns:p14="http://schemas.microsoft.com/office/powerpoint/2010/main" val="3012938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957FA3-D11B-4FC1-8F7C-69253950EE35}"/>
              </a:ext>
            </a:extLst>
          </p:cNvPr>
          <p:cNvSpPr>
            <a:spLocks noGrp="1"/>
          </p:cNvSpPr>
          <p:nvPr>
            <p:ph type="title"/>
          </p:nvPr>
        </p:nvSpPr>
        <p:spPr/>
        <p:txBody>
          <a:bodyPr/>
          <a:lstStyle/>
          <a:p>
            <a:r>
              <a:rPr lang="fr-FR" dirty="0"/>
              <a:t>Repas du voyage aller</a:t>
            </a:r>
          </a:p>
        </p:txBody>
      </p:sp>
      <p:sp>
        <p:nvSpPr>
          <p:cNvPr id="3" name="Espace réservé du contenu 2">
            <a:extLst>
              <a:ext uri="{FF2B5EF4-FFF2-40B4-BE49-F238E27FC236}">
                <a16:creationId xmlns:a16="http://schemas.microsoft.com/office/drawing/2014/main" id="{45063C88-E7CC-45A3-85C3-A11BA4D9CDE9}"/>
              </a:ext>
            </a:extLst>
          </p:cNvPr>
          <p:cNvSpPr>
            <a:spLocks noGrp="1"/>
          </p:cNvSpPr>
          <p:nvPr>
            <p:ph idx="1"/>
          </p:nvPr>
        </p:nvSpPr>
        <p:spPr/>
        <p:txBody>
          <a:bodyPr>
            <a:normAutofit fontScale="92500" lnSpcReduction="10000"/>
          </a:bodyPr>
          <a:lstStyle/>
          <a:p>
            <a:pPr marL="0" indent="0">
              <a:buNone/>
            </a:pPr>
            <a:r>
              <a:rPr lang="fr-FR" dirty="0"/>
              <a:t>Dans le car à l’aller, les enfants auront un sac à dos léger avec :</a:t>
            </a:r>
          </a:p>
          <a:p>
            <a:pPr>
              <a:buFont typeface="Wingdings" panose="05000000000000000000" pitchFamily="2" charset="2"/>
              <a:buChar char="Ø"/>
            </a:pPr>
            <a:r>
              <a:rPr lang="fr-FR" dirty="0"/>
              <a:t>un petit goûter de 10h00 qui ne dégouline pas</a:t>
            </a:r>
          </a:p>
          <a:p>
            <a:pPr>
              <a:buFont typeface="Wingdings" panose="05000000000000000000" pitchFamily="2" charset="2"/>
              <a:buChar char="Ø"/>
            </a:pPr>
            <a:r>
              <a:rPr lang="fr-FR" dirty="0"/>
              <a:t>un pique-nique qui ne dégouline pas.</a:t>
            </a:r>
          </a:p>
          <a:p>
            <a:pPr>
              <a:buFont typeface="Wingdings" panose="05000000000000000000" pitchFamily="2" charset="2"/>
              <a:buChar char="Ø"/>
            </a:pPr>
            <a:r>
              <a:rPr lang="fr-FR" dirty="0"/>
              <a:t>Une gourde d’eau, pas d’autres boissons. </a:t>
            </a:r>
            <a:r>
              <a:rPr lang="fr-FR" dirty="0">
                <a:solidFill>
                  <a:srgbClr val="FF0000"/>
                </a:solidFill>
              </a:rPr>
              <a:t>Bien préciser à l’enfant qu’il y a 2 repas dans le sac, pour cela, faites le sac avec votre enfant (la valise aussi …). </a:t>
            </a:r>
          </a:p>
          <a:p>
            <a:pPr>
              <a:buFont typeface="Wingdings" panose="05000000000000000000" pitchFamily="2" charset="2"/>
              <a:buChar char="Ø"/>
            </a:pPr>
            <a:endParaRPr lang="fr-FR" dirty="0">
              <a:solidFill>
                <a:srgbClr val="FF0000"/>
              </a:solidFill>
            </a:endParaRPr>
          </a:p>
          <a:p>
            <a:pPr marL="0" indent="0">
              <a:buNone/>
            </a:pPr>
            <a:r>
              <a:rPr lang="fr-FR" dirty="0"/>
              <a:t>Les enfants mangeront sur les aires d’autoroute.</a:t>
            </a:r>
          </a:p>
          <a:p>
            <a:pPr>
              <a:buFont typeface="Wingdings" panose="05000000000000000000" pitchFamily="2" charset="2"/>
              <a:buChar char="Ø"/>
            </a:pPr>
            <a:endParaRPr lang="fr-FR" dirty="0">
              <a:solidFill>
                <a:srgbClr val="FF0000"/>
              </a:solidFill>
            </a:endParaRPr>
          </a:p>
          <a:p>
            <a:pPr marL="0" indent="0">
              <a:buNone/>
            </a:pPr>
            <a:r>
              <a:rPr lang="fr-FR" dirty="0">
                <a:solidFill>
                  <a:srgbClr val="FF0000"/>
                </a:solidFill>
              </a:rPr>
              <a:t>Eviter de trop faire boire les enfants avant de partir, éviter le jus d’orange.</a:t>
            </a:r>
          </a:p>
          <a:p>
            <a:pPr marL="0" indent="0">
              <a:buNone/>
            </a:pPr>
            <a:endParaRPr lang="fr-FR" dirty="0"/>
          </a:p>
          <a:p>
            <a:endParaRPr lang="fr-FR" dirty="0"/>
          </a:p>
        </p:txBody>
      </p:sp>
    </p:spTree>
    <p:extLst>
      <p:ext uri="{BB962C8B-B14F-4D97-AF65-F5344CB8AC3E}">
        <p14:creationId xmlns:p14="http://schemas.microsoft.com/office/powerpoint/2010/main" val="333846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15EA1-0168-4CBC-B843-E187C15B306E}"/>
              </a:ext>
            </a:extLst>
          </p:cNvPr>
          <p:cNvSpPr>
            <a:spLocks noGrp="1"/>
          </p:cNvSpPr>
          <p:nvPr>
            <p:ph type="title"/>
          </p:nvPr>
        </p:nvSpPr>
        <p:spPr/>
        <p:txBody>
          <a:bodyPr/>
          <a:lstStyle/>
          <a:p>
            <a:r>
              <a:rPr lang="fr-FR" dirty="0"/>
              <a:t>Bénévolat</a:t>
            </a:r>
          </a:p>
        </p:txBody>
      </p:sp>
      <p:sp>
        <p:nvSpPr>
          <p:cNvPr id="3" name="Espace réservé du contenu 2">
            <a:extLst>
              <a:ext uri="{FF2B5EF4-FFF2-40B4-BE49-F238E27FC236}">
                <a16:creationId xmlns:a16="http://schemas.microsoft.com/office/drawing/2014/main" id="{6AC963DB-2EF3-47DD-A6F7-D5D032771224}"/>
              </a:ext>
            </a:extLst>
          </p:cNvPr>
          <p:cNvSpPr>
            <a:spLocks noGrp="1"/>
          </p:cNvSpPr>
          <p:nvPr>
            <p:ph idx="1"/>
          </p:nvPr>
        </p:nvSpPr>
        <p:spPr/>
        <p:txBody>
          <a:bodyPr/>
          <a:lstStyle/>
          <a:p>
            <a:r>
              <a:rPr lang="fr-FR" dirty="0"/>
              <a:t>Cette classe transplantée se fait grâce à l’investissement des enseignants qui ne sont pas payés </a:t>
            </a:r>
            <a:r>
              <a:rPr lang="fr-FR" b="1" dirty="0"/>
              <a:t>plus</a:t>
            </a:r>
            <a:r>
              <a:rPr lang="fr-FR" dirty="0"/>
              <a:t> lorsqu’ils font une classe transplantée. Ils font donc en partie du bénévolat pour offrir le meilleur à vos enfants. </a:t>
            </a:r>
          </a:p>
          <a:p>
            <a:r>
              <a:rPr lang="fr-FR" dirty="0"/>
              <a:t>Les accompagnateurs sont complètement bénévoles et nous les remercions de leur disponibilité. </a:t>
            </a:r>
          </a:p>
          <a:p>
            <a:endParaRPr lang="fr-FR" dirty="0"/>
          </a:p>
          <a:p>
            <a:pPr marL="0" indent="0">
              <a:buNone/>
            </a:pPr>
            <a:r>
              <a:rPr lang="fr-FR" dirty="0"/>
              <a:t>                          Merci à tous pour votre écoute. </a:t>
            </a:r>
          </a:p>
        </p:txBody>
      </p:sp>
    </p:spTree>
    <p:extLst>
      <p:ext uri="{BB962C8B-B14F-4D97-AF65-F5344CB8AC3E}">
        <p14:creationId xmlns:p14="http://schemas.microsoft.com/office/powerpoint/2010/main" val="175599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B494EE-AE72-4579-9C1B-2BE7BFC6DA1D}"/>
              </a:ext>
            </a:extLst>
          </p:cNvPr>
          <p:cNvSpPr>
            <a:spLocks noGrp="1"/>
          </p:cNvSpPr>
          <p:nvPr>
            <p:ph type="title"/>
          </p:nvPr>
        </p:nvSpPr>
        <p:spPr/>
        <p:txBody>
          <a:bodyPr/>
          <a:lstStyle/>
          <a:p>
            <a:r>
              <a:rPr lang="fr-FR" dirty="0"/>
              <a:t>Le manoir et ses dortoirs</a:t>
            </a:r>
          </a:p>
        </p:txBody>
      </p:sp>
      <p:pic>
        <p:nvPicPr>
          <p:cNvPr id="8" name="Espace réservé du contenu 7">
            <a:extLst>
              <a:ext uri="{FF2B5EF4-FFF2-40B4-BE49-F238E27FC236}">
                <a16:creationId xmlns:a16="http://schemas.microsoft.com/office/drawing/2014/main" id="{41CC86C6-A763-4F97-A268-1E77D355F809}"/>
              </a:ext>
            </a:extLst>
          </p:cNvPr>
          <p:cNvPicPr>
            <a:picLocks noGrp="1" noChangeAspect="1"/>
          </p:cNvPicPr>
          <p:nvPr>
            <p:ph idx="1"/>
          </p:nvPr>
        </p:nvPicPr>
        <p:blipFill>
          <a:blip r:embed="rId2"/>
          <a:stretch>
            <a:fillRect/>
          </a:stretch>
        </p:blipFill>
        <p:spPr>
          <a:xfrm>
            <a:off x="3197617" y="1334278"/>
            <a:ext cx="6451328" cy="4842685"/>
          </a:xfrm>
          <a:prstGeom prst="rect">
            <a:avLst/>
          </a:prstGeom>
        </p:spPr>
      </p:pic>
    </p:spTree>
    <p:extLst>
      <p:ext uri="{BB962C8B-B14F-4D97-AF65-F5344CB8AC3E}">
        <p14:creationId xmlns:p14="http://schemas.microsoft.com/office/powerpoint/2010/main" val="151985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870C6-6FB5-43FF-ACF2-2F835A87F64F}"/>
              </a:ext>
            </a:extLst>
          </p:cNvPr>
          <p:cNvSpPr>
            <a:spLocks noGrp="1"/>
          </p:cNvSpPr>
          <p:nvPr>
            <p:ph type="title"/>
          </p:nvPr>
        </p:nvSpPr>
        <p:spPr/>
        <p:txBody>
          <a:bodyPr/>
          <a:lstStyle/>
          <a:p>
            <a:r>
              <a:rPr lang="fr-FR" dirty="0"/>
              <a:t>Le planning lundi 07/10/2019</a:t>
            </a:r>
          </a:p>
        </p:txBody>
      </p:sp>
      <p:sp>
        <p:nvSpPr>
          <p:cNvPr id="3" name="Espace réservé du contenu 2">
            <a:extLst>
              <a:ext uri="{FF2B5EF4-FFF2-40B4-BE49-F238E27FC236}">
                <a16:creationId xmlns:a16="http://schemas.microsoft.com/office/drawing/2014/main" id="{8605DD64-76A6-47DE-958F-CDF119B65174}"/>
              </a:ext>
            </a:extLst>
          </p:cNvPr>
          <p:cNvSpPr>
            <a:spLocks noGrp="1"/>
          </p:cNvSpPr>
          <p:nvPr>
            <p:ph idx="1"/>
          </p:nvPr>
        </p:nvSpPr>
        <p:spPr/>
        <p:txBody>
          <a:bodyPr>
            <a:normAutofit fontScale="85000" lnSpcReduction="20000"/>
          </a:bodyPr>
          <a:lstStyle/>
          <a:p>
            <a:r>
              <a:rPr lang="fr-FR" dirty="0"/>
              <a:t>Départ à </a:t>
            </a:r>
            <a:r>
              <a:rPr lang="fr-FR" dirty="0">
                <a:solidFill>
                  <a:srgbClr val="FF0000"/>
                </a:solidFill>
              </a:rPr>
              <a:t>6</a:t>
            </a:r>
            <a:r>
              <a:rPr lang="fr-FR" dirty="0"/>
              <a:t> </a:t>
            </a:r>
            <a:r>
              <a:rPr lang="fr-FR" dirty="0">
                <a:solidFill>
                  <a:srgbClr val="FF0000"/>
                </a:solidFill>
              </a:rPr>
              <a:t>h00 </a:t>
            </a:r>
            <a:r>
              <a:rPr lang="fr-FR" i="1" dirty="0"/>
              <a:t>(venir 10 min  avant)</a:t>
            </a:r>
          </a:p>
          <a:p>
            <a:pPr marL="0" indent="0">
              <a:buNone/>
            </a:pPr>
            <a:r>
              <a:rPr lang="fr-FR" dirty="0"/>
              <a:t> Ne pas trop faire boire l’enfant avant,</a:t>
            </a:r>
          </a:p>
          <a:p>
            <a:pPr marL="0" indent="0">
              <a:buNone/>
            </a:pPr>
            <a:r>
              <a:rPr lang="fr-FR" dirty="0"/>
              <a:t> le trajet ne pouvant pas être toujours</a:t>
            </a:r>
          </a:p>
          <a:p>
            <a:pPr marL="0" indent="0">
              <a:buNone/>
            </a:pPr>
            <a:r>
              <a:rPr lang="fr-FR" dirty="0"/>
              <a:t> interrompu par les arrêts pipi.</a:t>
            </a:r>
            <a:endParaRPr lang="fr-FR" dirty="0">
              <a:solidFill>
                <a:srgbClr val="FF0000"/>
              </a:solidFill>
            </a:endParaRPr>
          </a:p>
          <a:p>
            <a:r>
              <a:rPr lang="fr-FR" dirty="0"/>
              <a:t>Arrivée en début d'après-midi</a:t>
            </a:r>
          </a:p>
          <a:p>
            <a:r>
              <a:rPr lang="fr-FR" dirty="0"/>
              <a:t>Installation dans les chambres</a:t>
            </a:r>
          </a:p>
          <a:p>
            <a:r>
              <a:rPr lang="fr-FR" b="1" dirty="0"/>
              <a:t>Découverte des lieux :</a:t>
            </a:r>
          </a:p>
          <a:p>
            <a:r>
              <a:rPr lang="fr-FR" dirty="0"/>
              <a:t>Le centre, la vallée de la Vézère, Montignac et ses vieux quartiers</a:t>
            </a:r>
          </a:p>
          <a:p>
            <a:r>
              <a:rPr lang="fr-FR" dirty="0"/>
              <a:t>balade à pieds (5 km) en 3 groupes</a:t>
            </a:r>
          </a:p>
          <a:p>
            <a:r>
              <a:rPr lang="fr-FR" dirty="0"/>
              <a:t>Selon l'heure de départ de la balade, retour vers 17 h 30</a:t>
            </a:r>
          </a:p>
          <a:p>
            <a:r>
              <a:rPr lang="fr-FR" dirty="0"/>
              <a:t>Dîner au Manoir à 19 h 15</a:t>
            </a:r>
          </a:p>
        </p:txBody>
      </p:sp>
      <p:pic>
        <p:nvPicPr>
          <p:cNvPr id="5" name="Image 4">
            <a:extLst>
              <a:ext uri="{FF2B5EF4-FFF2-40B4-BE49-F238E27FC236}">
                <a16:creationId xmlns:a16="http://schemas.microsoft.com/office/drawing/2014/main" id="{103314E5-CB68-43A8-8560-0700313D435D}"/>
              </a:ext>
            </a:extLst>
          </p:cNvPr>
          <p:cNvPicPr>
            <a:picLocks noChangeAspect="1"/>
          </p:cNvPicPr>
          <p:nvPr/>
        </p:nvPicPr>
        <p:blipFill>
          <a:blip r:embed="rId2"/>
          <a:stretch>
            <a:fillRect/>
          </a:stretch>
        </p:blipFill>
        <p:spPr>
          <a:xfrm>
            <a:off x="6096000" y="1825625"/>
            <a:ext cx="4838700" cy="1885950"/>
          </a:xfrm>
          <a:prstGeom prst="rect">
            <a:avLst/>
          </a:prstGeom>
        </p:spPr>
      </p:pic>
    </p:spTree>
    <p:extLst>
      <p:ext uri="{BB962C8B-B14F-4D97-AF65-F5344CB8AC3E}">
        <p14:creationId xmlns:p14="http://schemas.microsoft.com/office/powerpoint/2010/main" val="394234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BB10F7-FFAC-4FE9-B2AB-DC1759EF810D}"/>
              </a:ext>
            </a:extLst>
          </p:cNvPr>
          <p:cNvSpPr>
            <a:spLocks noGrp="1"/>
          </p:cNvSpPr>
          <p:nvPr>
            <p:ph type="title"/>
          </p:nvPr>
        </p:nvSpPr>
        <p:spPr/>
        <p:txBody>
          <a:bodyPr/>
          <a:lstStyle/>
          <a:p>
            <a:r>
              <a:rPr lang="fr-FR" dirty="0"/>
              <a:t>Le planning mardi 08/10/2019</a:t>
            </a:r>
          </a:p>
        </p:txBody>
      </p:sp>
      <p:sp>
        <p:nvSpPr>
          <p:cNvPr id="3" name="Espace réservé du contenu 2">
            <a:extLst>
              <a:ext uri="{FF2B5EF4-FFF2-40B4-BE49-F238E27FC236}">
                <a16:creationId xmlns:a16="http://schemas.microsoft.com/office/drawing/2014/main" id="{F0048BF8-8188-47C0-AD16-E1C0EDDC49A1}"/>
              </a:ext>
            </a:extLst>
          </p:cNvPr>
          <p:cNvSpPr>
            <a:spLocks noGrp="1"/>
          </p:cNvSpPr>
          <p:nvPr>
            <p:ph idx="1"/>
          </p:nvPr>
        </p:nvSpPr>
        <p:spPr/>
        <p:txBody>
          <a:bodyPr/>
          <a:lstStyle/>
          <a:p>
            <a:r>
              <a:rPr lang="fr-FR" dirty="0"/>
              <a:t>Petit déjeuner au Manoir à 8 h 15</a:t>
            </a:r>
          </a:p>
          <a:p>
            <a:r>
              <a:rPr lang="fr-FR" b="1" dirty="0"/>
              <a:t>ATELIERS PREHISTOIRE à 9 h 00</a:t>
            </a:r>
          </a:p>
          <a:p>
            <a:r>
              <a:rPr lang="fr-FR" dirty="0"/>
              <a:t>Fouille archéologique, art pariétal, fabrication d'une sagaie, travail du silex, parures</a:t>
            </a:r>
          </a:p>
          <a:p>
            <a:r>
              <a:rPr lang="fr-FR" dirty="0"/>
              <a:t>chaque élève participe à 1 atelier</a:t>
            </a:r>
          </a:p>
          <a:p>
            <a:r>
              <a:rPr lang="fr-FR" dirty="0"/>
              <a:t>Déjeuner au Manoir à 12 h 15		</a:t>
            </a:r>
          </a:p>
        </p:txBody>
      </p:sp>
      <p:pic>
        <p:nvPicPr>
          <p:cNvPr id="4" name="Image 3">
            <a:extLst>
              <a:ext uri="{FF2B5EF4-FFF2-40B4-BE49-F238E27FC236}">
                <a16:creationId xmlns:a16="http://schemas.microsoft.com/office/drawing/2014/main" id="{DACFA200-A31E-40BB-BD6B-20DED5A5ADAF}"/>
              </a:ext>
            </a:extLst>
          </p:cNvPr>
          <p:cNvPicPr>
            <a:picLocks noChangeAspect="1"/>
          </p:cNvPicPr>
          <p:nvPr/>
        </p:nvPicPr>
        <p:blipFill>
          <a:blip r:embed="rId2"/>
          <a:stretch>
            <a:fillRect/>
          </a:stretch>
        </p:blipFill>
        <p:spPr>
          <a:xfrm>
            <a:off x="6241402" y="3429000"/>
            <a:ext cx="4619431" cy="2596120"/>
          </a:xfrm>
          <a:prstGeom prst="rect">
            <a:avLst/>
          </a:prstGeom>
        </p:spPr>
      </p:pic>
    </p:spTree>
    <p:extLst>
      <p:ext uri="{BB962C8B-B14F-4D97-AF65-F5344CB8AC3E}">
        <p14:creationId xmlns:p14="http://schemas.microsoft.com/office/powerpoint/2010/main" val="84190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F22F0-561C-428E-A3AA-76694AA9B71B}"/>
              </a:ext>
            </a:extLst>
          </p:cNvPr>
          <p:cNvSpPr>
            <a:spLocks noGrp="1"/>
          </p:cNvSpPr>
          <p:nvPr>
            <p:ph type="title"/>
          </p:nvPr>
        </p:nvSpPr>
        <p:spPr/>
        <p:txBody>
          <a:bodyPr/>
          <a:lstStyle/>
          <a:p>
            <a:r>
              <a:rPr lang="fr-FR" dirty="0"/>
              <a:t>Planning mardi 08/10/2019</a:t>
            </a:r>
          </a:p>
        </p:txBody>
      </p:sp>
      <p:sp>
        <p:nvSpPr>
          <p:cNvPr id="3" name="Espace réservé du contenu 2">
            <a:extLst>
              <a:ext uri="{FF2B5EF4-FFF2-40B4-BE49-F238E27FC236}">
                <a16:creationId xmlns:a16="http://schemas.microsoft.com/office/drawing/2014/main" id="{BE7DF7F9-5439-426A-86B6-26F508F29926}"/>
              </a:ext>
            </a:extLst>
          </p:cNvPr>
          <p:cNvSpPr>
            <a:spLocks noGrp="1"/>
          </p:cNvSpPr>
          <p:nvPr>
            <p:ph idx="1"/>
          </p:nvPr>
        </p:nvSpPr>
        <p:spPr/>
        <p:txBody>
          <a:bodyPr/>
          <a:lstStyle/>
          <a:p>
            <a:r>
              <a:rPr lang="fr-FR" dirty="0">
                <a:solidFill>
                  <a:srgbClr val="FF0000"/>
                </a:solidFill>
              </a:rPr>
              <a:t>Groupe 1: CP/ CE1 et CE1/CE2</a:t>
            </a:r>
          </a:p>
          <a:p>
            <a:r>
              <a:rPr lang="fr-FR" dirty="0"/>
              <a:t>Visite de </a:t>
            </a:r>
            <a:r>
              <a:rPr lang="fr-FR" b="1" dirty="0"/>
              <a:t>LASCAUX II à 14 h 30 </a:t>
            </a:r>
          </a:p>
          <a:p>
            <a:r>
              <a:rPr lang="fr-FR" dirty="0"/>
              <a:t>Fac-similé de la célèbre grotte à peintures polychromes</a:t>
            </a:r>
          </a:p>
          <a:p>
            <a:r>
              <a:rPr lang="fr-FR" dirty="0">
                <a:solidFill>
                  <a:srgbClr val="FF0000"/>
                </a:solidFill>
              </a:rPr>
              <a:t>Groupe 2: CM1 et CM2</a:t>
            </a:r>
          </a:p>
          <a:p>
            <a:r>
              <a:rPr lang="pt-BR" b="1" dirty="0"/>
              <a:t>LASCAUX (4) à 14 h 00 </a:t>
            </a:r>
          </a:p>
          <a:p>
            <a:r>
              <a:rPr lang="fr-FR" dirty="0"/>
              <a:t>Centre International de l'Art Pariétal</a:t>
            </a:r>
          </a:p>
          <a:p>
            <a:r>
              <a:rPr lang="fr-FR" dirty="0"/>
              <a:t>Retour vers 17 h 00</a:t>
            </a:r>
          </a:p>
          <a:p>
            <a:r>
              <a:rPr lang="fr-FR" dirty="0"/>
              <a:t>Dîner au Manoir à 19 h 15</a:t>
            </a:r>
          </a:p>
        </p:txBody>
      </p:sp>
      <p:pic>
        <p:nvPicPr>
          <p:cNvPr id="4" name="Image 3">
            <a:extLst>
              <a:ext uri="{FF2B5EF4-FFF2-40B4-BE49-F238E27FC236}">
                <a16:creationId xmlns:a16="http://schemas.microsoft.com/office/drawing/2014/main" id="{51228FA6-5708-4876-80E8-004B18FC9F62}"/>
              </a:ext>
            </a:extLst>
          </p:cNvPr>
          <p:cNvPicPr>
            <a:picLocks noChangeAspect="1"/>
          </p:cNvPicPr>
          <p:nvPr/>
        </p:nvPicPr>
        <p:blipFill>
          <a:blip r:embed="rId2"/>
          <a:stretch>
            <a:fillRect/>
          </a:stretch>
        </p:blipFill>
        <p:spPr>
          <a:xfrm>
            <a:off x="6853333" y="3429000"/>
            <a:ext cx="4396741" cy="2747963"/>
          </a:xfrm>
          <a:prstGeom prst="rect">
            <a:avLst/>
          </a:prstGeom>
        </p:spPr>
      </p:pic>
    </p:spTree>
    <p:extLst>
      <p:ext uri="{BB962C8B-B14F-4D97-AF65-F5344CB8AC3E}">
        <p14:creationId xmlns:p14="http://schemas.microsoft.com/office/powerpoint/2010/main" val="148718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0E64A-4416-43AA-9F0A-1E43A6CADA28}"/>
              </a:ext>
            </a:extLst>
          </p:cNvPr>
          <p:cNvSpPr>
            <a:spLocks noGrp="1"/>
          </p:cNvSpPr>
          <p:nvPr>
            <p:ph type="title"/>
          </p:nvPr>
        </p:nvSpPr>
        <p:spPr/>
        <p:txBody>
          <a:bodyPr/>
          <a:lstStyle/>
          <a:p>
            <a:r>
              <a:rPr lang="fr-FR" dirty="0"/>
              <a:t>Planning mercredi 09/10/2019</a:t>
            </a:r>
          </a:p>
        </p:txBody>
      </p:sp>
      <p:sp>
        <p:nvSpPr>
          <p:cNvPr id="3" name="Espace réservé du contenu 2">
            <a:extLst>
              <a:ext uri="{FF2B5EF4-FFF2-40B4-BE49-F238E27FC236}">
                <a16:creationId xmlns:a16="http://schemas.microsoft.com/office/drawing/2014/main" id="{75C8848B-1552-4B40-B18F-0A01B0252F81}"/>
              </a:ext>
            </a:extLst>
          </p:cNvPr>
          <p:cNvSpPr>
            <a:spLocks noGrp="1"/>
          </p:cNvSpPr>
          <p:nvPr>
            <p:ph idx="1"/>
          </p:nvPr>
        </p:nvSpPr>
        <p:spPr/>
        <p:txBody>
          <a:bodyPr/>
          <a:lstStyle/>
          <a:p>
            <a:r>
              <a:rPr lang="fr-FR" dirty="0"/>
              <a:t>Petit déjeuner au Manoir à 8 h 00</a:t>
            </a:r>
          </a:p>
          <a:p>
            <a:r>
              <a:rPr lang="fr-FR" dirty="0"/>
              <a:t>Visite de la </a:t>
            </a:r>
            <a:r>
              <a:rPr lang="fr-FR" b="1" dirty="0"/>
              <a:t>GROTTE DE ROUFFIGNAC (- 13 000 ans) à 9 h 30 ( 30 km)</a:t>
            </a:r>
          </a:p>
          <a:p>
            <a:r>
              <a:rPr lang="fr-FR" dirty="0"/>
              <a:t>grotte aux 100 mammouths, œuvres originales de dessins et gravures pariétales</a:t>
            </a:r>
          </a:p>
          <a:p>
            <a:r>
              <a:rPr lang="fr-FR" dirty="0"/>
              <a:t>Retour vers 12 h 00</a:t>
            </a:r>
          </a:p>
          <a:p>
            <a:r>
              <a:rPr lang="fr-FR" dirty="0"/>
              <a:t>Déjeuner au Manoir à 12 h 15</a:t>
            </a:r>
          </a:p>
        </p:txBody>
      </p:sp>
      <p:pic>
        <p:nvPicPr>
          <p:cNvPr id="6" name="Image 5">
            <a:extLst>
              <a:ext uri="{FF2B5EF4-FFF2-40B4-BE49-F238E27FC236}">
                <a16:creationId xmlns:a16="http://schemas.microsoft.com/office/drawing/2014/main" id="{679C991B-3898-4F09-B430-CB2126E58802}"/>
              </a:ext>
            </a:extLst>
          </p:cNvPr>
          <p:cNvPicPr>
            <a:picLocks noChangeAspect="1"/>
          </p:cNvPicPr>
          <p:nvPr/>
        </p:nvPicPr>
        <p:blipFill>
          <a:blip r:embed="rId2"/>
          <a:stretch>
            <a:fillRect/>
          </a:stretch>
        </p:blipFill>
        <p:spPr>
          <a:xfrm>
            <a:off x="6554755" y="3431767"/>
            <a:ext cx="3619111" cy="2446519"/>
          </a:xfrm>
          <a:prstGeom prst="rect">
            <a:avLst/>
          </a:prstGeom>
        </p:spPr>
      </p:pic>
    </p:spTree>
    <p:extLst>
      <p:ext uri="{BB962C8B-B14F-4D97-AF65-F5344CB8AC3E}">
        <p14:creationId xmlns:p14="http://schemas.microsoft.com/office/powerpoint/2010/main" val="137498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CDC7A-146C-469F-999F-02ACF3559CCF}"/>
              </a:ext>
            </a:extLst>
          </p:cNvPr>
          <p:cNvSpPr>
            <a:spLocks noGrp="1"/>
          </p:cNvSpPr>
          <p:nvPr>
            <p:ph type="title"/>
          </p:nvPr>
        </p:nvSpPr>
        <p:spPr/>
        <p:txBody>
          <a:bodyPr/>
          <a:lstStyle/>
          <a:p>
            <a:r>
              <a:rPr lang="fr-FR" dirty="0"/>
              <a:t>Planning mercredi 09/10/2019</a:t>
            </a:r>
          </a:p>
        </p:txBody>
      </p:sp>
      <p:sp>
        <p:nvSpPr>
          <p:cNvPr id="3" name="Espace réservé du contenu 2">
            <a:extLst>
              <a:ext uri="{FF2B5EF4-FFF2-40B4-BE49-F238E27FC236}">
                <a16:creationId xmlns:a16="http://schemas.microsoft.com/office/drawing/2014/main" id="{F54A5C3A-8E78-44B4-B688-A1FD2014FFF2}"/>
              </a:ext>
            </a:extLst>
          </p:cNvPr>
          <p:cNvSpPr>
            <a:spLocks noGrp="1"/>
          </p:cNvSpPr>
          <p:nvPr>
            <p:ph idx="1"/>
          </p:nvPr>
        </p:nvSpPr>
        <p:spPr/>
        <p:txBody>
          <a:bodyPr/>
          <a:lstStyle/>
          <a:p>
            <a:r>
              <a:rPr lang="fr-FR" b="1" dirty="0"/>
              <a:t>ATELIERS PREHISTOIRE à 14 h 00</a:t>
            </a:r>
          </a:p>
          <a:p>
            <a:r>
              <a:rPr lang="fr-FR" dirty="0"/>
              <a:t>Fouille archéologique, art pariétal, fabrication d'une sagaie, travail du silex, parures</a:t>
            </a:r>
          </a:p>
          <a:p>
            <a:r>
              <a:rPr lang="fr-FR" dirty="0"/>
              <a:t>chaque élève participe à 1 atelier</a:t>
            </a:r>
          </a:p>
          <a:p>
            <a:r>
              <a:rPr lang="fr-FR" dirty="0"/>
              <a:t>Dîner au Manoir à 19 h 15 </a:t>
            </a:r>
          </a:p>
        </p:txBody>
      </p:sp>
      <p:pic>
        <p:nvPicPr>
          <p:cNvPr id="4" name="Image 3">
            <a:extLst>
              <a:ext uri="{FF2B5EF4-FFF2-40B4-BE49-F238E27FC236}">
                <a16:creationId xmlns:a16="http://schemas.microsoft.com/office/drawing/2014/main" id="{47E98DAC-B6D1-46B1-85A2-6A46AA02DAFC}"/>
              </a:ext>
            </a:extLst>
          </p:cNvPr>
          <p:cNvPicPr>
            <a:picLocks noChangeAspect="1"/>
          </p:cNvPicPr>
          <p:nvPr/>
        </p:nvPicPr>
        <p:blipFill>
          <a:blip r:embed="rId2"/>
          <a:stretch>
            <a:fillRect/>
          </a:stretch>
        </p:blipFill>
        <p:spPr>
          <a:xfrm>
            <a:off x="6115050" y="2894141"/>
            <a:ext cx="5238750" cy="3495675"/>
          </a:xfrm>
          <a:prstGeom prst="rect">
            <a:avLst/>
          </a:prstGeom>
        </p:spPr>
      </p:pic>
    </p:spTree>
    <p:extLst>
      <p:ext uri="{BB962C8B-B14F-4D97-AF65-F5344CB8AC3E}">
        <p14:creationId xmlns:p14="http://schemas.microsoft.com/office/powerpoint/2010/main" val="182927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0EA3D-B450-4498-8A14-E305AE086328}"/>
              </a:ext>
            </a:extLst>
          </p:cNvPr>
          <p:cNvSpPr>
            <a:spLocks noGrp="1"/>
          </p:cNvSpPr>
          <p:nvPr>
            <p:ph type="title"/>
          </p:nvPr>
        </p:nvSpPr>
        <p:spPr/>
        <p:txBody>
          <a:bodyPr/>
          <a:lstStyle/>
          <a:p>
            <a:r>
              <a:rPr lang="fr-FR" dirty="0"/>
              <a:t>Planning jeudi 10/10/2019</a:t>
            </a:r>
          </a:p>
        </p:txBody>
      </p:sp>
      <p:sp>
        <p:nvSpPr>
          <p:cNvPr id="3" name="Espace réservé du contenu 2">
            <a:extLst>
              <a:ext uri="{FF2B5EF4-FFF2-40B4-BE49-F238E27FC236}">
                <a16:creationId xmlns:a16="http://schemas.microsoft.com/office/drawing/2014/main" id="{E2BBBACA-3F78-4990-99BC-7BBF083CFA10}"/>
              </a:ext>
            </a:extLst>
          </p:cNvPr>
          <p:cNvSpPr>
            <a:spLocks noGrp="1"/>
          </p:cNvSpPr>
          <p:nvPr>
            <p:ph idx="1"/>
          </p:nvPr>
        </p:nvSpPr>
        <p:spPr/>
        <p:txBody>
          <a:bodyPr/>
          <a:lstStyle/>
          <a:p>
            <a:r>
              <a:rPr lang="fr-FR" dirty="0"/>
              <a:t>Petit déjeuner au Manoir à 8 h 15</a:t>
            </a:r>
          </a:p>
          <a:p>
            <a:r>
              <a:rPr lang="fr-FR" dirty="0"/>
              <a:t>Départ en car pour la Madeleine ( environ 50 km)</a:t>
            </a:r>
          </a:p>
          <a:p>
            <a:r>
              <a:rPr lang="fr-FR" dirty="0"/>
              <a:t>Visite de </a:t>
            </a:r>
            <a:r>
              <a:rPr lang="fr-FR" b="1" dirty="0"/>
              <a:t>LA MADELEINE à 10 h 00 </a:t>
            </a:r>
          </a:p>
          <a:p>
            <a:r>
              <a:rPr lang="fr-FR" dirty="0"/>
              <a:t>Village troglodyte, bâti au </a:t>
            </a:r>
          </a:p>
          <a:p>
            <a:pPr marL="0" indent="0">
              <a:buNone/>
            </a:pPr>
            <a:r>
              <a:rPr lang="fr-FR" dirty="0"/>
              <a:t>   Xème siècle à flan de falaise, </a:t>
            </a:r>
          </a:p>
          <a:p>
            <a:pPr marL="0" indent="0">
              <a:buNone/>
            </a:pPr>
            <a:r>
              <a:rPr lang="fr-FR" dirty="0"/>
              <a:t>   pour l'habitat et la défense</a:t>
            </a:r>
          </a:p>
          <a:p>
            <a:r>
              <a:rPr lang="fr-FR" dirty="0"/>
              <a:t>Pique-nique fourni par le Manoir</a:t>
            </a:r>
          </a:p>
        </p:txBody>
      </p:sp>
      <p:pic>
        <p:nvPicPr>
          <p:cNvPr id="4" name="Image 3">
            <a:extLst>
              <a:ext uri="{FF2B5EF4-FFF2-40B4-BE49-F238E27FC236}">
                <a16:creationId xmlns:a16="http://schemas.microsoft.com/office/drawing/2014/main" id="{76F3AAE1-1C37-421A-8782-FEB8F712A30C}"/>
              </a:ext>
            </a:extLst>
          </p:cNvPr>
          <p:cNvPicPr>
            <a:picLocks noChangeAspect="1"/>
          </p:cNvPicPr>
          <p:nvPr/>
        </p:nvPicPr>
        <p:blipFill>
          <a:blip r:embed="rId2"/>
          <a:stretch>
            <a:fillRect/>
          </a:stretch>
        </p:blipFill>
        <p:spPr>
          <a:xfrm>
            <a:off x="6450077" y="2783632"/>
            <a:ext cx="5076825" cy="3810000"/>
          </a:xfrm>
          <a:prstGeom prst="rect">
            <a:avLst/>
          </a:prstGeom>
        </p:spPr>
      </p:pic>
    </p:spTree>
    <p:extLst>
      <p:ext uri="{BB962C8B-B14F-4D97-AF65-F5344CB8AC3E}">
        <p14:creationId xmlns:p14="http://schemas.microsoft.com/office/powerpoint/2010/main" val="2546980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1289</Words>
  <Application>Microsoft Office PowerPoint</Application>
  <PresentationFormat>Grand écran</PresentationFormat>
  <Paragraphs>148</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Wingdings</vt:lpstr>
      <vt:lpstr>Thème Office</vt:lpstr>
      <vt:lpstr>Classe transplantée à Montignac Lascaux</vt:lpstr>
      <vt:lpstr>Une classe transplantée, pourquoi ?</vt:lpstr>
      <vt:lpstr>Le manoir et ses dortoirs</vt:lpstr>
      <vt:lpstr>Le planning lundi 07/10/2019</vt:lpstr>
      <vt:lpstr>Le planning mardi 08/10/2019</vt:lpstr>
      <vt:lpstr>Planning mardi 08/10/2019</vt:lpstr>
      <vt:lpstr>Planning mercredi 09/10/2019</vt:lpstr>
      <vt:lpstr>Planning mercredi 09/10/2019</vt:lpstr>
      <vt:lpstr>Planning jeudi 10/10/2019</vt:lpstr>
      <vt:lpstr>Planning du jeudi 10/10/2019</vt:lpstr>
      <vt:lpstr>Vendredi 11/10/2019</vt:lpstr>
      <vt:lpstr>Arrivée prévue à 21h00</vt:lpstr>
      <vt:lpstr>Transport</vt:lpstr>
      <vt:lpstr>Nos accompagnateurs de vie quotidienne </vt:lpstr>
      <vt:lpstr>L’accueil l’équipe sur place </vt:lpstr>
      <vt:lpstr>Les chambres.</vt:lpstr>
      <vt:lpstr>Présentation PowerPoint</vt:lpstr>
      <vt:lpstr>Le trousseau</vt:lpstr>
      <vt:lpstr>PAI, maladie</vt:lpstr>
      <vt:lpstr>Communication</vt:lpstr>
      <vt:lpstr>Repas du voyage aller</vt:lpstr>
      <vt:lpstr>Bénévolat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 transplantée à Montignac Lascaux</dc:title>
  <dc:creator>Ecole de Rochefort en Yvelynes</dc:creator>
  <cp:lastModifiedBy>Xavier</cp:lastModifiedBy>
  <cp:revision>22</cp:revision>
  <dcterms:created xsi:type="dcterms:W3CDTF">2019-09-16T07:13:43Z</dcterms:created>
  <dcterms:modified xsi:type="dcterms:W3CDTF">2019-09-18T11:58:14Z</dcterms:modified>
</cp:coreProperties>
</file>